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T Sans Narrow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d246a09f0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d246a09f0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d246c71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d246c71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d246c71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d246c71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d246a09f0_3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d246a09f0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d246a09f0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d246a09f0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d246c713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d246c713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d246c71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d246c71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d246c713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d246c713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d246c713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d246c713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d246a09f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d246a09f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d246a09f0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d246a09f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60950" y="11025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60950" y="20724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COP 4530 Final Project Presentation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9" name="Google Shape;69;p13"/>
          <p:cNvSpPr txBox="1"/>
          <p:nvPr/>
        </p:nvSpPr>
        <p:spPr>
          <a:xfrm>
            <a:off x="5045350" y="2937125"/>
            <a:ext cx="3147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07.17.2022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Hyunjung Lee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Jonathan James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Geonhee Choi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226075" y="16424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3)void addEdge(std::string label1, std::string label2, unsigned long weight)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Adds an edge of value weight to the graph between the vertex with label1 and the vertex with label2.</a:t>
            </a:r>
            <a:endParaRPr sz="16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75" y="1070250"/>
            <a:ext cx="5510351" cy="30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226075" y="631125"/>
            <a:ext cx="30078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Dijkstra algorithm implementation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226075" y="1907300"/>
            <a:ext cx="2808000" cy="25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4)void removeEdge(std::string label1, std::string label2)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Removes the edge from the graph between the vertex with label1 and the vertex with label2.</a:t>
            </a:r>
            <a:endParaRPr sz="1600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275" y="1216950"/>
            <a:ext cx="5654551" cy="27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title"/>
          </p:nvPr>
        </p:nvSpPr>
        <p:spPr>
          <a:xfrm>
            <a:off x="226075" y="631125"/>
            <a:ext cx="30078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Dijkstra algorithm implementation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226075" y="1631375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5)unsigned long shortestPath(std::string startLabel, std::string endLabel, std::vector &amp;path)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Calculates the shortest path between the vertex with startLabel and the vertex with endLabel using Dijkstra's Algorithm.</a:t>
            </a:r>
            <a:endParaRPr sz="160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870750"/>
            <a:ext cx="5700875" cy="3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226075" y="631125"/>
            <a:ext cx="30078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Dijkstra algorithm implementation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6095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r>
              <a:rPr lang="en"/>
              <a:t> 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471900" y="2163350"/>
            <a:ext cx="8322600" cy="24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The runtime of this algorithm is O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((|</a:t>
            </a:r>
            <a:r>
              <a:rPr i="1" lang="en" sz="1800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|+|</a:t>
            </a:r>
            <a:r>
              <a:rPr i="1" lang="en" sz="1800">
                <a:solidFill>
                  <a:srgbClr val="000000"/>
                </a:solidFill>
                <a:highlight>
                  <a:srgbClr val="FFFFFF"/>
                </a:highlight>
              </a:rPr>
              <a:t>V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|) log |</a:t>
            </a:r>
            <a:r>
              <a:rPr i="1" lang="en" sz="1800">
                <a:solidFill>
                  <a:srgbClr val="000000"/>
                </a:solidFill>
                <a:highlight>
                  <a:srgbClr val="FFFFFF"/>
                </a:highlight>
              </a:rPr>
              <a:t>V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|), where E is the number of edges and V is the number of vertices.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Example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Epidemiology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</a:rPr>
              <a:t>Networks are used to model the spread of infectious diseases and design prevention and response strategies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</a:rPr>
              <a:t>The vertices of the graph represent individuals, while the edges represent their possible contacts. 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</a:rPr>
              <a:t>It is useful to calculate how a particular individual is connected to others, and for basically tracing the disease 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</a:rPr>
              <a:t>Calculating and finding the shortest path lengths to other individuals provides the doctors or epidemiologists with the relevant indicator of the potential of a particular individual to infect others.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150" y="1919075"/>
            <a:ext cx="3628500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444900" y="1931075"/>
            <a:ext cx="827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Dijkstra’s algorithm will help to find the shortest distance between two points in a graph.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This uses the weights of the edges to find the path that minimizes the total distance (weight) between the source node and all other nodes.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This algorithm can handle positive edge weights.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This algorithm is a greedy approach to find the global optimum with the help of local optimum and the appropriate data structure is a priority queue (heap).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					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				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71" name="Google Shape;171;p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Dijkstra's algorithm is an algorithm for finding the shortest paths from a starting node to a target node in a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weighted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graph.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It works by building a set of nodes that have a minimum distance from the source and uses a greedy approach to solve the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problem and find the best solution.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Project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2076000"/>
            <a:ext cx="8312100" cy="25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chemeClr val="lt1"/>
                </a:highlight>
              </a:rPr>
              <a:t>We implemented an undirected weighted Graph ADT, with an adjacency list to keep the graph intact and performing Dijkstra’s algorithm to find the shortest path between two vertices.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26075" y="228000"/>
            <a:ext cx="2808000" cy="12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200">
                <a:latin typeface="PT Sans Narrow"/>
                <a:ea typeface="PT Sans Narrow"/>
                <a:cs typeface="PT Sans Narrow"/>
                <a:sym typeface="PT Sans Narrow"/>
              </a:rPr>
              <a:t>Example</a:t>
            </a:r>
            <a:endParaRPr b="1" sz="32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75" y="1416000"/>
            <a:ext cx="2808000" cy="32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648000" y="564000"/>
            <a:ext cx="49800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  <a:latin typeface="Roboto"/>
                <a:ea typeface="Roboto"/>
                <a:cs typeface="Roboto"/>
                <a:sym typeface="Roboto"/>
              </a:rPr>
              <a:t>The graph generate the shortest path from node 1 to all the other nodes in the graph. </a:t>
            </a:r>
            <a:endParaRPr sz="1800">
              <a:solidFill>
                <a:srgbClr val="695D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95D46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" sz="1800">
                <a:solidFill>
                  <a:srgbClr val="695D46"/>
                </a:solidFill>
                <a:latin typeface="Roboto"/>
                <a:ea typeface="Roboto"/>
                <a:cs typeface="Roboto"/>
                <a:sym typeface="Roboto"/>
              </a:rPr>
              <a:t> To start, each point’s initial value is set. The starting point is set to 0, and all others are set to infinity.</a:t>
            </a:r>
            <a:br>
              <a:rPr lang="en" sz="1800">
                <a:solidFill>
                  <a:srgbClr val="695D4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695D46"/>
                </a:solidFill>
                <a:latin typeface="Roboto"/>
                <a:ea typeface="Roboto"/>
                <a:cs typeface="Roboto"/>
                <a:sym typeface="Roboto"/>
              </a:rPr>
              <a:t>Distance: 1: 0, 2: </a:t>
            </a:r>
            <a:r>
              <a:rPr lang="en" sz="1800">
                <a:solidFill>
                  <a:srgbClr val="695D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∞, 3: ∞, 4: ∞, 5: ∞, 6: ∞</a:t>
            </a:r>
            <a:r>
              <a:rPr lang="en" sz="1800">
                <a:solidFill>
                  <a:srgbClr val="695D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695D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95D46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" sz="1800">
                <a:solidFill>
                  <a:srgbClr val="695D46"/>
                </a:solidFill>
                <a:latin typeface="Roboto"/>
                <a:ea typeface="Roboto"/>
                <a:cs typeface="Roboto"/>
                <a:sym typeface="Roboto"/>
              </a:rPr>
              <a:t> Start checking the distance from node 1 to its adjacent nodes (node 2, 3, and 6) and update the distances with the weights of the edges that connect them to node 1.</a:t>
            </a:r>
            <a:br>
              <a:rPr lang="en" sz="1800">
                <a:solidFill>
                  <a:srgbClr val="695D4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695D46"/>
                </a:solidFill>
                <a:latin typeface="Roboto"/>
                <a:ea typeface="Roboto"/>
                <a:cs typeface="Roboto"/>
                <a:sym typeface="Roboto"/>
              </a:rPr>
              <a:t>Distance: 1: 0, 2: </a:t>
            </a:r>
            <a:r>
              <a:rPr lang="en" sz="1800">
                <a:solidFill>
                  <a:srgbClr val="695D4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7, 3: 9, 4: ∞, 5: ∞, 6: 14</a:t>
            </a:r>
            <a:r>
              <a:rPr lang="en" sz="1800">
                <a:solidFill>
                  <a:srgbClr val="695D4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695D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226075" y="228000"/>
            <a:ext cx="2808000" cy="12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200">
                <a:latin typeface="PT Sans Narrow"/>
                <a:ea typeface="PT Sans Narrow"/>
                <a:cs typeface="PT Sans Narrow"/>
                <a:sym typeface="PT Sans Narrow"/>
              </a:rPr>
              <a:t>Example</a:t>
            </a:r>
            <a:endParaRPr b="1" sz="32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790075" y="1008000"/>
            <a:ext cx="45978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95D46"/>
                </a:solidFill>
              </a:rPr>
              <a:t>3. </a:t>
            </a:r>
            <a:r>
              <a:rPr lang="en" sz="1800">
                <a:solidFill>
                  <a:srgbClr val="695D46"/>
                </a:solidFill>
              </a:rPr>
              <a:t>Pick the node with the smallest known distance (node2) and move to its neighbors. Update the distances with the weights of the edges that connect to node 2.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95D46"/>
                </a:solidFill>
              </a:rPr>
              <a:t>4. </a:t>
            </a:r>
            <a:r>
              <a:rPr lang="en" sz="1800">
                <a:solidFill>
                  <a:srgbClr val="695D46"/>
                </a:solidFill>
              </a:rPr>
              <a:t>If the new total distance to a node is less than the previous total, we store the new shorter distance for that node.</a:t>
            </a:r>
            <a:br>
              <a:rPr lang="en" sz="1800">
                <a:solidFill>
                  <a:srgbClr val="695D46"/>
                </a:solidFill>
              </a:rPr>
            </a:br>
            <a:r>
              <a:rPr lang="en" sz="1800">
                <a:solidFill>
                  <a:srgbClr val="695D46"/>
                </a:solidFill>
              </a:rPr>
              <a:t>Continue to finish this process. </a:t>
            </a:r>
            <a:r>
              <a:rPr lang="en" sz="1800">
                <a:solidFill>
                  <a:srgbClr val="695D46"/>
                </a:solidFill>
              </a:rPr>
              <a:t>	 	 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			</a:t>
            </a:r>
            <a:endParaRPr sz="1800">
              <a:solidFill>
                <a:srgbClr val="695D46"/>
              </a:solidFill>
            </a:endParaRPr>
          </a:p>
          <a:p>
            <a:pPr indent="-698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800">
                <a:solidFill>
                  <a:srgbClr val="695D46"/>
                </a:solidFill>
              </a:rPr>
              <a:t>							 								</a:t>
            </a:r>
            <a:br>
              <a:rPr lang="en" sz="1800">
                <a:solidFill>
                  <a:srgbClr val="695D46"/>
                </a:solidFill>
              </a:rPr>
            </a:br>
            <a:r>
              <a:rPr lang="en" sz="1800">
                <a:solidFill>
                  <a:srgbClr val="695D46"/>
                </a:solidFill>
              </a:rPr>
              <a:t>Continue the same process until it doesn’t have any unvisited neighbors. </a:t>
            </a:r>
            <a:br>
              <a:rPr lang="en" sz="1800">
                <a:solidFill>
                  <a:srgbClr val="695D46"/>
                </a:solidFill>
              </a:rPr>
            </a:br>
            <a:r>
              <a:rPr lang="en" sz="1800">
                <a:solidFill>
                  <a:srgbClr val="695D46"/>
                </a:solidFill>
              </a:rPr>
              <a:t> 							</a:t>
            </a:r>
            <a:endParaRPr sz="1800">
              <a:solidFill>
                <a:srgbClr val="695D4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			 		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75" y="1416000"/>
            <a:ext cx="2808000" cy="32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226075" y="228000"/>
            <a:ext cx="2808000" cy="12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3200">
                <a:latin typeface="PT Sans Narrow"/>
                <a:ea typeface="PT Sans Narrow"/>
                <a:cs typeface="PT Sans Narrow"/>
                <a:sym typeface="PT Sans Narrow"/>
              </a:rPr>
              <a:t>Example</a:t>
            </a:r>
            <a:endParaRPr b="1" sz="32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504000" y="732000"/>
            <a:ext cx="52440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95D46"/>
                </a:solidFill>
              </a:rPr>
              <a:t>5.</a:t>
            </a:r>
            <a:r>
              <a:rPr lang="en" sz="1800">
                <a:solidFill>
                  <a:srgbClr val="695D46"/>
                </a:solidFill>
              </a:rPr>
              <a:t> Continue the same process until it doesn’t have any unvisited neighbors. </a:t>
            </a:r>
            <a:br>
              <a:rPr lang="en" sz="1800">
                <a:solidFill>
                  <a:srgbClr val="695D46"/>
                </a:solidFill>
              </a:rPr>
            </a:br>
            <a:r>
              <a:rPr lang="en" sz="1800">
                <a:solidFill>
                  <a:srgbClr val="695D46"/>
                </a:solidFill>
              </a:rPr>
              <a:t> 							</a:t>
            </a:r>
            <a:endParaRPr sz="1800">
              <a:solidFill>
                <a:srgbClr val="695D4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			 		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 	 	 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									 		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</a:rPr>
              <a:t>		</a:t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75" y="1416000"/>
            <a:ext cx="2808000" cy="3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063" y="2077675"/>
            <a:ext cx="3239867" cy="259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</a:t>
            </a:r>
            <a:r>
              <a:rPr lang="en" sz="3200"/>
              <a:t>seudo-code</a:t>
            </a:r>
            <a:endParaRPr sz="3200"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pseudo code shows how to algorithm works 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550" y="617950"/>
            <a:ext cx="5704225" cy="42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226075" y="1721850"/>
            <a:ext cx="2808000" cy="29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this project, we will have five Abstract Class Methods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1) </a:t>
            </a:r>
            <a:r>
              <a:rPr lang="en" sz="1600"/>
              <a:t>void addVertex(std::string label)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Creates and adds a vertex to the graph with label. No two vertices should have the same label.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175" y="1002025"/>
            <a:ext cx="5612575" cy="38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226075" y="631125"/>
            <a:ext cx="30078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Dijkstra algorithm implementation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226075" y="1710825"/>
            <a:ext cx="2864400" cy="29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2)</a:t>
            </a:r>
            <a:r>
              <a:rPr lang="en" sz="1600"/>
              <a:t>void removeVertex(std::string label)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Removes the vertex with label from the graph. Also removes the edges between that vertex and the other vertices of the graph. </a:t>
            </a:r>
            <a:endParaRPr sz="16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475" y="737700"/>
            <a:ext cx="5622399" cy="40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type="title"/>
          </p:nvPr>
        </p:nvSpPr>
        <p:spPr>
          <a:xfrm>
            <a:off x="226075" y="631125"/>
            <a:ext cx="30078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Dijkstra algorithm implementation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